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8" r:id="rId6"/>
    <p:sldId id="273" r:id="rId7"/>
    <p:sldId id="268" r:id="rId8"/>
    <p:sldId id="274" r:id="rId9"/>
    <p:sldId id="269" r:id="rId10"/>
    <p:sldId id="270" r:id="rId11"/>
    <p:sldId id="271" r:id="rId12"/>
    <p:sldId id="276" r:id="rId13"/>
    <p:sldId id="260" r:id="rId14"/>
    <p:sldId id="261" r:id="rId15"/>
    <p:sldId id="262" r:id="rId16"/>
    <p:sldId id="263" r:id="rId17"/>
    <p:sldId id="275" r:id="rId18"/>
    <p:sldId id="264" r:id="rId19"/>
    <p:sldId id="265" r:id="rId20"/>
    <p:sldId id="266" r:id="rId21"/>
    <p:sldId id="267" r:id="rId22"/>
    <p:sldId id="277" r:id="rId23"/>
    <p:sldId id="272" r:id="rId24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F2F1"/>
          </a:solidFill>
        </a:fill>
      </a:tcStyle>
    </a:wholeTbl>
    <a:band1H>
      <a:tcStyle>
        <a:tcBdr/>
        <a:fill>
          <a:solidFill>
            <a:srgbClr val="D0E4E1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0E4E1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BB2A7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BB2A7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BB2A7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BB2A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7" d="100"/>
          <a:sy n="57" d="100"/>
        </p:scale>
        <p:origin x="112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8031-0478-45EE-80D5-1443E148729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033272"/>
            <a:ext cx="9144000" cy="2478024"/>
          </a:xfrm>
        </p:spPr>
        <p:txBody>
          <a:bodyPr anchorCtr="1">
            <a:noAutofit/>
          </a:bodyPr>
          <a:lstStyle>
            <a:lvl1pPr algn="ctr">
              <a:defRPr sz="4000" spc="75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5107A-43F5-4112-9905-FB2E86FB046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822191"/>
            <a:ext cx="9144000" cy="1435608"/>
          </a:xfrm>
        </p:spPr>
        <p:txBody>
          <a:bodyPr anchorCtr="1"/>
          <a:lstStyle>
            <a:lvl1pPr marL="0" indent="0" algn="ctr">
              <a:lnSpc>
                <a:spcPct val="150000"/>
              </a:lnSpc>
              <a:buNone/>
              <a:defRPr sz="1600" cap="all" spc="6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597CE-C8EB-41E9-A5C8-6F756046072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F93C6E-B57A-419F-81BF-EB9EBBF0758B}" type="datetime2">
              <a:rPr lang="en-US"/>
              <a:pPr lvl="0"/>
              <a:t>Wednesday, December 22,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FD768-A515-49E3-9014-E98B889EAFE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CA9BC-2089-466E-B475-709957011A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B8F755-36F3-4D5A-A964-A2E1432777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894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C3517-D949-4C3E-9C21-9A7901E453C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AFE7E-D846-4D58-910E-0871A1C53D3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AD499-8DA1-4006-932F-D315C7EF26F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D8A954-614D-4084-A883-67A42864E765}" type="datetime2">
              <a:rPr lang="en-US"/>
              <a:pPr lvl="0"/>
              <a:t>Wednesday, December 22,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7C8CE-7EB1-47B2-B8CB-2CE6F6583BA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BD833-3A19-4EAD-B21D-775AFED671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4242CF-F063-44FE-A82E-095D3ADCE9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27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06718D-1ACB-42D6-8D47-EA4D7F36937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838897"/>
            <a:ext cx="2628899" cy="484930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A03E50-BDA9-4605-B1FE-16E185971ED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49230" y="838897"/>
            <a:ext cx="7723269" cy="484930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B0D16-C9FA-4C7B-838F-BC521E40386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C2AF01B-47E0-41ED-9C17-0EE0594C4E3A}" type="datetime2">
              <a:rPr lang="en-US"/>
              <a:pPr lvl="0"/>
              <a:t>Wednesday, December 22,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F67A6-4DE8-4D8B-B6CA-73C2EB0E27C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287A1-553A-4C2C-B65C-87688F1B326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B24019-5D8A-4723-8540-6268C99E76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9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468E8-3B15-4635-B17C-7685A73CAA4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A552D-3A3D-4F1A-815F-E075C38469E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D40C5-92A4-46C2-ABE8-50C51F35F51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B21B1A-689C-4403-AFDB-7B1F08F29626}" type="datetime2">
              <a:rPr lang="en-US"/>
              <a:pPr lvl="0"/>
              <a:t>Wednesday, December 22,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0FE66-CEA4-46A7-BFDE-354C3368417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E22B0-33B3-47E9-A67F-0F8711F401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33D5D6-2451-430C-989E-A0C7B35475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140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D4A54-F575-4BC4-A9A5-A8D0A53340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1709735"/>
            <a:ext cx="9966960" cy="2852735"/>
          </a:xfrm>
        </p:spPr>
        <p:txBody>
          <a:bodyPr/>
          <a:lstStyle>
            <a:lvl1pPr>
              <a:defRPr sz="4400" spc="75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07E32-711D-4EB3-8758-38DB46019F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71600" y="4974336"/>
            <a:ext cx="9966960" cy="1115568"/>
          </a:xfrm>
        </p:spPr>
        <p:txBody>
          <a:bodyPr/>
          <a:lstStyle>
            <a:lvl1pPr marL="0" indent="0">
              <a:buNone/>
              <a:defRPr sz="1600" cap="all" spc="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94A03-35FD-48CB-ACC7-34559CBB6BB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4CC902-BE65-4A06-892F-F07956623264}" type="datetime2">
              <a:rPr lang="en-US"/>
              <a:pPr lvl="0"/>
              <a:t>Wednesday, December 22,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2E218-716F-4EB6-93E2-BE400422F9C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D7884-E0E8-4617-AF71-B15DE1724C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4D05FB-38AB-4E48-A337-7273BCBC92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63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72DD7-E987-4223-8B24-FA7B3E688B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66FFB-4779-4152-B3C8-6C4BBDB2F80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112263"/>
            <a:ext cx="4846320" cy="39593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23493-B2A4-473E-BF94-975C3B44C45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766560" y="2112263"/>
            <a:ext cx="4846320" cy="39593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F8BC0-2D64-4A3E-8490-572FC10E843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A6567-A103-4E32-B7F8-F9B172A1615F}" type="datetime2">
              <a:rPr lang="en-US"/>
              <a:pPr lvl="0"/>
              <a:t>Wednesday, December 22,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6E6BC-7361-4CD5-8CAC-2B603F96F4D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1CC9D-63EF-424A-B958-C60B7EF3123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AB9E2E-E57D-40E7-B4FC-0117A50BFA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9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6773A4E-C4CC-4396-909F-76BBA4BC503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71600" y="2112263"/>
            <a:ext cx="4841080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EE1CE3B-D045-4E9F-8304-058F2408FEF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371600" y="3018470"/>
            <a:ext cx="4841080" cy="310485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449AAB0-55D2-4FAE-AB89-5D770E2C93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66560" y="2112263"/>
            <a:ext cx="4846320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38DA768D-A55E-485A-96A3-D2DEA2160DE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766560" y="3018470"/>
            <a:ext cx="4841080" cy="310485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07FD3402-30CC-4DC3-B2EA-B44C9F5AD17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A60EEC-2B58-4092-B8FE-28DDDAB63497}" type="datetime2">
              <a:rPr lang="en-US"/>
              <a:pPr lvl="0"/>
              <a:t>Wednesday, December 22, 2021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C1CD53B-79AD-4020-A695-0DC76D0E26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8EA0D860-1B6E-4D5F-9F21-904BDF4428F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6326BB-A2DC-45D3-912A-38A792F86E82}" type="slidenum">
              <a:t>‹#›</a:t>
            </a:fld>
            <a:endParaRPr lang="en-US"/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38FF2179-E776-4B80-BF47-33BBEA8C202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9201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13A7-A3AF-4748-807F-3B2085FE2D4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FEBD51-3182-487A-93C0-EF83976B6C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85DDA2-E755-415D-B5D4-69589BE79F3F}" type="datetime2">
              <a:rPr lang="en-US"/>
              <a:pPr lvl="0"/>
              <a:t>Wednesday, December 22,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8B4F0-F483-41F8-B272-D2FB4AEC59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711781-621B-4A24-AE26-B35955A1E77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B3CC06-DA30-48E4-B03E-1F655B594F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242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9364D2-62ED-497E-B992-8F6A58BB6CA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83C1F3-B607-4C8A-A985-BE63F0A88CE2}" type="datetime2">
              <a:rPr lang="en-US"/>
              <a:pPr lvl="0"/>
              <a:t>Wednesday, December 22,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E02C8-ECE7-4BA6-9E4A-1F59909A5AF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9E713-B2A3-4F7A-AA7A-B843FBFEB6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42AF047-3061-4A25-8C92-7929C448851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9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FE0D-39B0-45DA-BC70-EFD9C56197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987423"/>
            <a:ext cx="3932240" cy="1894508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C2B5-94DC-4D7B-867A-8908CD06F15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650992" y="987423"/>
            <a:ext cx="5687568" cy="487362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3757C-11A0-4BEF-BABD-E257076A789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71600" y="3058512"/>
            <a:ext cx="3932240" cy="280254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E3AC4-5E0F-4888-A3EA-CAE5AEF75F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6CCFB3-7B6E-4643-8AC7-AD479A041BCF}" type="datetime2">
              <a:rPr lang="en-US"/>
              <a:pPr lvl="0"/>
              <a:t>Wednesday, December 22,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D3D52-F282-4D21-889A-245580CF72D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531CF-7790-4591-B71D-FD2674F5BD8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2579BB-7B79-4F0F-8AC4-449A3DD958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32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F665-071F-4B05-B4EF-41103E79C0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987552"/>
            <a:ext cx="3932240" cy="1892807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36BDE4-2DF4-486D-B3F8-E6923F1D5BBA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505318" y="987423"/>
            <a:ext cx="5833241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87ECB-12A7-4448-8FF6-6CE0C0287F3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71600" y="3033284"/>
            <a:ext cx="3932240" cy="28357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F5ABD-A8EE-4B0B-BB3C-D61B2BE1B7F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A33082-5DFC-46F7-8CEE-37BCC3397B93}" type="datetime2">
              <a:rPr lang="en-US"/>
              <a:pPr lvl="0"/>
              <a:t>Wednesday, December 22,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C99D0-C23F-4E3D-BE6D-A12A873153F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22FA0-5307-4BA0-AE50-A6911018F9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27EB20-4AC0-4150-9367-2D6541EBD3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52D1B893-026D-4491-9E70-336FFB758B97}"/>
              </a:ext>
            </a:extLst>
          </p:cNvPr>
          <p:cNvSpPr/>
          <p:nvPr/>
        </p:nvSpPr>
        <p:spPr>
          <a:xfrm rot="10800009" flipH="1">
            <a:off x="9" y="6401220"/>
            <a:ext cx="12191996" cy="456770"/>
          </a:xfrm>
          <a:prstGeom prst="rect">
            <a:avLst/>
          </a:prstGeom>
          <a:gradFill>
            <a:gsLst>
              <a:gs pos="0">
                <a:srgbClr val="6C57E2">
                  <a:alpha val="28000"/>
                </a:srgbClr>
              </a:gs>
              <a:gs pos="100000">
                <a:srgbClr val="B675E7">
                  <a:alpha val="85000"/>
                </a:srgbClr>
              </a:gs>
            </a:gsLst>
            <a:lin ang="6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926D9BBD-E11F-40E6-B410-AE3BF7EC6C1D}"/>
              </a:ext>
            </a:extLst>
          </p:cNvPr>
          <p:cNvSpPr/>
          <p:nvPr/>
        </p:nvSpPr>
        <p:spPr>
          <a:xfrm flipH="1">
            <a:off x="4038603" y="6401229"/>
            <a:ext cx="8153393" cy="456770"/>
          </a:xfrm>
          <a:prstGeom prst="rect">
            <a:avLst/>
          </a:prstGeom>
          <a:gradFill>
            <a:gsLst>
              <a:gs pos="0">
                <a:srgbClr val="8CCDEB">
                  <a:alpha val="55000"/>
                </a:srgbClr>
              </a:gs>
              <a:gs pos="100000">
                <a:srgbClr val="40ACDE"/>
              </a:gs>
            </a:gsLst>
            <a:lin ang="14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D37AF68F-CC78-47B7-A58C-DC7861C89C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2FFDE0-55FB-43B1-9425-96EC142B9F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71600" y="2112263"/>
            <a:ext cx="10241280" cy="39593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B55E1F1-63A6-46A8-B66D-21E6E2663DF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all" spc="30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fld id="{2751ADE3-AE34-488D-900D-6FD0CC3A3637}" type="datetime2">
              <a:rPr lang="en-US"/>
              <a:pPr lvl="0"/>
              <a:t>Wednesday, December 22, 2021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C4CDBDA-F9BD-460D-9D1E-1649E3D37AE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 rot="5400013">
            <a:off x="-1828800" y="1911096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1" i="0" u="none" strike="noStrike" kern="1200" cap="none" spc="0" baseline="0">
                <a:solidFill>
                  <a:srgbClr val="000000"/>
                </a:solidFill>
                <a:uFillTx/>
                <a:latin typeface="Avenir Next LT Pro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981790D-C05C-44DA-96B2-16243F690C2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Avenir Next LT Pro"/>
              </a:defRPr>
            </a:lvl1pPr>
          </a:lstStyle>
          <a:p>
            <a:pPr lvl="0"/>
            <a:fld id="{C85016E5-0F41-4914-9F7F-6BDF8B71EF2B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3600" b="1" i="0" u="none" strike="noStrike" kern="1200" cap="all" spc="700" baseline="0">
          <a:solidFill>
            <a:srgbClr val="000000"/>
          </a:solidFill>
          <a:uFillTx/>
          <a:latin typeface="Avenir Next LT Pro"/>
        </a:defRPr>
      </a:lvl1pPr>
    </p:titleStyle>
    <p:bodyStyle>
      <a:lvl1pPr marL="228600" marR="0" lvl="0" indent="-228600" algn="l" defTabSz="914400" rtl="0" fontAlgn="auto" hangingPunct="1">
        <a:lnSpc>
          <a:spcPct val="12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Avenir Next LT Pro"/>
        </a:defRPr>
      </a:lvl1pPr>
      <a:lvl2pPr marL="685800" marR="0" lvl="1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Avenir Next LT Pro"/>
        </a:defRPr>
      </a:lvl2pPr>
      <a:lvl3pPr marL="1143000" marR="0" lvl="2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Avenir Next LT Pro"/>
        </a:defRPr>
      </a:lvl3pPr>
      <a:lvl4pPr marL="1600200" marR="0" lvl="3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000000"/>
          </a:solidFill>
          <a:uFillTx/>
          <a:latin typeface="Avenir Next LT Pro"/>
        </a:defRPr>
      </a:lvl4pPr>
      <a:lvl5pPr marL="2057400" marR="0" lvl="4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000000"/>
          </a:solidFill>
          <a:uFillTx/>
          <a:latin typeface="Avenir Next LT Pro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ADA764E2-5999-4252-8648-7E3EB402A740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pic>
        <p:nvPicPr>
          <p:cNvPr id="3" name="Video 3" descr="A close-up of several pills&#10;&#10;Description automatically generated with low confidence">
            <a:extLst>
              <a:ext uri="{FF2B5EF4-FFF2-40B4-BE49-F238E27FC236}">
                <a16:creationId xmlns:a16="http://schemas.microsoft.com/office/drawing/2014/main" id="{7F11D5AD-EE4E-4050-B166-C7EE342DFC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9"/>
          <a:stretch>
            <a:fillRect/>
          </a:stretch>
        </p:blipFill>
        <p:spPr>
          <a:xfrm>
            <a:off x="18" y="0"/>
            <a:ext cx="12191978" cy="685757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6A534B8A-4AFB-4D2A-957F-7B5501313BA4}"/>
              </a:ext>
            </a:extLst>
          </p:cNvPr>
          <p:cNvSpPr>
            <a:spLocks noMove="1" noResize="1"/>
          </p:cNvSpPr>
          <p:nvPr/>
        </p:nvSpPr>
        <p:spPr>
          <a:xfrm>
            <a:off x="0" y="899934"/>
            <a:ext cx="12191996" cy="505814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15000"/>
                </a:srgbClr>
              </a:gs>
            </a:gsLst>
            <a:lin ang="16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venir Next LT Pro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814F7F-00CE-46B8-A3E6-0A57424A8D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19530" y="504968"/>
            <a:ext cx="8952936" cy="3043214"/>
          </a:xfrm>
        </p:spPr>
        <p:txBody>
          <a:bodyPr>
            <a:normAutofit/>
          </a:bodyPr>
          <a:lstStyle/>
          <a:p>
            <a:pPr lvl="0"/>
            <a:r>
              <a:rPr lang="en-DE"/>
              <a:t>Acea Smart Water Analytics</a:t>
            </a:r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9993C7F-A529-4504-8526-CFFA1ED0262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50192" y="3749744"/>
            <a:ext cx="6291620" cy="2208321"/>
          </a:xfrm>
        </p:spPr>
        <p:txBody>
          <a:bodyPr/>
          <a:lstStyle/>
          <a:p>
            <a:pPr lvl="0">
              <a:lnSpc>
                <a:spcPct val="140000"/>
              </a:lnSpc>
            </a:pPr>
            <a:r>
              <a:rPr lang="en-DE" dirty="0">
                <a:solidFill>
                  <a:srgbClr val="281785"/>
                </a:solidFill>
              </a:rPr>
              <a:t>Water flow depth prediction</a:t>
            </a:r>
          </a:p>
          <a:p>
            <a:pPr lvl="0">
              <a:lnSpc>
                <a:spcPct val="140000"/>
              </a:lnSpc>
            </a:pPr>
            <a:r>
              <a:rPr lang="en-DE" dirty="0"/>
              <a:t>Tea</a:t>
            </a:r>
            <a:r>
              <a:rPr lang="en-US" dirty="0"/>
              <a:t>M:</a:t>
            </a:r>
            <a:endParaRPr lang="en-DE" dirty="0"/>
          </a:p>
          <a:p>
            <a:pPr lvl="0">
              <a:lnSpc>
                <a:spcPct val="140000"/>
              </a:lnSpc>
            </a:pPr>
            <a:r>
              <a:rPr lang="en-DE" dirty="0"/>
              <a:t>Abdullah</a:t>
            </a:r>
          </a:p>
          <a:p>
            <a:pPr lvl="0">
              <a:lnSpc>
                <a:spcPct val="140000"/>
              </a:lnSpc>
            </a:pPr>
            <a:r>
              <a:rPr lang="en-DE" dirty="0"/>
              <a:t>Himanth</a:t>
            </a:r>
            <a:endParaRPr lang="en-US" dirty="0"/>
          </a:p>
          <a:p>
            <a:pPr lvl="0">
              <a:lnSpc>
                <a:spcPct val="140000"/>
              </a:lnSpc>
            </a:pPr>
            <a:r>
              <a:rPr lang="en-US" dirty="0"/>
              <a:t>Shahiq</a:t>
            </a:r>
            <a:endParaRPr lang="en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822FBDC9-B50B-4323-BC4F-2982A55C8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9" t="1473" r="1533" b="1738"/>
          <a:stretch/>
        </p:blipFill>
        <p:spPr>
          <a:xfrm>
            <a:off x="1048215" y="501805"/>
            <a:ext cx="10281424" cy="5330283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4A968F3B-8ED0-4B8F-BBC5-02A5EA910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64" t="1941" r="1673" b="1816"/>
          <a:stretch/>
        </p:blipFill>
        <p:spPr>
          <a:xfrm>
            <a:off x="761997" y="334537"/>
            <a:ext cx="10612248" cy="54864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87541-76A0-4019-ADB6-0EEE0DC6B0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Bilancino</a:t>
            </a:r>
            <a:r>
              <a:rPr lang="en-US" dirty="0"/>
              <a:t> lake 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7F478-C830-4BD3-88BD-A7522D758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24501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277FF438-60C0-4F51-8831-D54B5A87A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921" y="383988"/>
            <a:ext cx="9396157" cy="5899648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460638D-9ED1-428F-8CB2-F6E2D1523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238" y="406395"/>
            <a:ext cx="10383524" cy="5457825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53C2B8B-0962-4278-896F-2F50E957F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5" t="1120" b="1150"/>
          <a:stretch/>
        </p:blipFill>
        <p:spPr>
          <a:xfrm>
            <a:off x="947854" y="367990"/>
            <a:ext cx="10355146" cy="5709425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E2CB-80A5-4485-9904-F8717C3DF2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033272"/>
            <a:ext cx="9144000" cy="2478024"/>
          </a:xfrm>
        </p:spPr>
        <p:txBody>
          <a:bodyPr>
            <a:normAutofit/>
          </a:bodyPr>
          <a:lstStyle/>
          <a:p>
            <a:pPr lvl="0"/>
            <a:r>
              <a:rPr lang="en-GB" dirty="0" err="1"/>
              <a:t>Waterspring</a:t>
            </a:r>
            <a:r>
              <a:rPr lang="en-GB" dirty="0"/>
              <a:t> AMIATA</a:t>
            </a:r>
            <a:br>
              <a:rPr lang="en-GB" dirty="0"/>
            </a:br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E932245-D7EA-4C8E-8B6E-BAC89F114E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9E01C08-B6F3-4572-A63E-D82CCC84C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t="1125" r="1647" b="1741"/>
          <a:stretch/>
        </p:blipFill>
        <p:spPr>
          <a:xfrm>
            <a:off x="1089708" y="858643"/>
            <a:ext cx="10012583" cy="49622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7772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67DC7FEB-AC7F-46DF-93BF-6C5D00391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65" t="922" r="823" b="1330"/>
          <a:stretch/>
        </p:blipFill>
        <p:spPr>
          <a:xfrm>
            <a:off x="1237784" y="802888"/>
            <a:ext cx="10147611" cy="5040351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B892E56-7493-4848-9097-3779DE8A7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8" t="939" r="866" b="1371"/>
          <a:stretch/>
        </p:blipFill>
        <p:spPr>
          <a:xfrm>
            <a:off x="1059366" y="490655"/>
            <a:ext cx="10270273" cy="5597912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1644E-ED8E-4BA3-9E9A-B85DBB323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6077" y="185924"/>
            <a:ext cx="10241280" cy="769293"/>
          </a:xfrm>
        </p:spPr>
        <p:txBody>
          <a:bodyPr/>
          <a:lstStyle/>
          <a:p>
            <a:pPr lvl="0"/>
            <a:r>
              <a:rPr lang="en-DE" sz="2400" cap="none"/>
              <a:t>OBJECTIVE</a:t>
            </a:r>
            <a:endParaRPr lang="en-GB" sz="2400" cap="none"/>
          </a:p>
        </p:txBody>
      </p:sp>
      <p:pic>
        <p:nvPicPr>
          <p:cNvPr id="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C9D2C6E-3713-46D2-B1A8-2B764A530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110" y="1551215"/>
            <a:ext cx="9166247" cy="4203707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78D7891-F0CC-4D91-848E-62F9297FB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72" t="1060" r="1497" b="2196"/>
          <a:stretch/>
        </p:blipFill>
        <p:spPr>
          <a:xfrm>
            <a:off x="836342" y="334537"/>
            <a:ext cx="10694020" cy="5475248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C225A84C-960B-435E-940E-F667D4FB9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9" t="1367" r="1042" b="1084"/>
          <a:stretch/>
        </p:blipFill>
        <p:spPr>
          <a:xfrm>
            <a:off x="992459" y="423746"/>
            <a:ext cx="10649414" cy="5452947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47388B-1782-4917-B507-FBDA48B345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ANY QUESTIONS ??</a:t>
            </a:r>
            <a:endParaRPr lang="en-PK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3789F9-74C0-439C-BDE0-87BBBAFBB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06398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F657-3CE6-40EC-8512-9A8391316C7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044423"/>
            <a:ext cx="9144000" cy="2478024"/>
          </a:xfrm>
        </p:spPr>
        <p:txBody>
          <a:bodyPr>
            <a:normAutofit/>
          </a:bodyPr>
          <a:lstStyle/>
          <a:p>
            <a:pPr lvl="0"/>
            <a:r>
              <a:rPr lang="en-DE" sz="8600" dirty="0"/>
              <a:t>Thank YOU</a:t>
            </a:r>
            <a:r>
              <a:rPr lang="en-US" sz="8600" dirty="0"/>
              <a:t> </a:t>
            </a:r>
            <a:r>
              <a:rPr lang="en-US" sz="8600" dirty="0">
                <a:sym typeface="Wingdings" panose="05000000000000000000" pitchFamily="2" charset="2"/>
              </a:rPr>
              <a:t></a:t>
            </a:r>
            <a:r>
              <a:rPr lang="en-DE" sz="8600" dirty="0"/>
              <a:t>     </a:t>
            </a:r>
            <a:endParaRPr lang="en-GB" sz="8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DEB4B-237B-4663-B9AC-D10A5866B1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3B3FF-D214-4B16-B90E-37B13D6E21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>
            <a:normAutofit fontScale="90000"/>
          </a:bodyPr>
          <a:lstStyle/>
          <a:p>
            <a:pPr lvl="0"/>
            <a:r>
              <a:rPr lang="en-DE" dirty="0"/>
              <a:t>Predicting waterbody depth and flow rate</a:t>
            </a:r>
            <a:br>
              <a:rPr lang="en-DE" dirty="0"/>
            </a:br>
            <a:endParaRPr lang="en-GB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AFF30BC-1022-4CD2-8F8F-A6BDEE293D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8455415"/>
              </p:ext>
            </p:extLst>
          </p:nvPr>
        </p:nvGraphicFramePr>
        <p:xfrm>
          <a:off x="1371600" y="2112963"/>
          <a:ext cx="9511386" cy="296365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755693">
                  <a:extLst>
                    <a:ext uri="{9D8B030D-6E8A-4147-A177-3AD203B41FA5}">
                      <a16:colId xmlns:a16="http://schemas.microsoft.com/office/drawing/2014/main" val="908250835"/>
                    </a:ext>
                  </a:extLst>
                </a:gridCol>
                <a:gridCol w="4755693">
                  <a:extLst>
                    <a:ext uri="{9D8B030D-6E8A-4147-A177-3AD203B41FA5}">
                      <a16:colId xmlns:a16="http://schemas.microsoft.com/office/drawing/2014/main" val="4160949920"/>
                    </a:ext>
                  </a:extLst>
                </a:gridCol>
              </a:tblGrid>
              <a:tr h="882588">
                <a:tc>
                  <a:txBody>
                    <a:bodyPr/>
                    <a:lstStyle/>
                    <a:p>
                      <a:pPr lvl="0" algn="l"/>
                      <a:r>
                        <a:rPr lang="en-DE" dirty="0">
                          <a:latin typeface="+mn-lt"/>
                        </a:rPr>
                        <a:t>Waterbody Type</a:t>
                      </a:r>
                      <a:endParaRPr lang="en-GB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DE" dirty="0">
                          <a:latin typeface="+mn-lt"/>
                        </a:rPr>
                        <a:t>Predicted Features</a:t>
                      </a:r>
                      <a:endParaRPr lang="en-GB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264056"/>
                  </a:ext>
                </a:extLst>
              </a:tr>
              <a:tr h="520266">
                <a:tc>
                  <a:txBody>
                    <a:bodyPr/>
                    <a:lstStyle/>
                    <a:p>
                      <a:pPr lvl="0" algn="l"/>
                      <a:r>
                        <a:rPr lang="en-GB" dirty="0">
                          <a:latin typeface="+mn-lt"/>
                        </a:rPr>
                        <a:t>Aquifer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fontAlgn="ctr"/>
                      <a:r>
                        <a:rPr lang="en-GB" dirty="0">
                          <a:latin typeface="+mn-lt"/>
                        </a:rPr>
                        <a:t> Depth of Groundwater</a:t>
                      </a:r>
                    </a:p>
                  </a:txBody>
                  <a:tcPr marL="50804" marR="50804" marT="25402" marB="25402" anchor="ctr"/>
                </a:tc>
                <a:extLst>
                  <a:ext uri="{0D108BD9-81ED-4DB2-BD59-A6C34878D82A}">
                    <a16:rowId xmlns:a16="http://schemas.microsoft.com/office/drawing/2014/main" val="2368357241"/>
                  </a:ext>
                </a:extLst>
              </a:tr>
              <a:tr h="520266">
                <a:tc>
                  <a:txBody>
                    <a:bodyPr/>
                    <a:lstStyle/>
                    <a:p>
                      <a:pPr lvl="0" algn="l"/>
                      <a:r>
                        <a:rPr lang="en-DE" dirty="0">
                          <a:latin typeface="+mn-lt"/>
                        </a:rPr>
                        <a:t>Lake</a:t>
                      </a:r>
                      <a:endParaRPr lang="en-GB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GB" sz="1800" b="0" i="0" kern="1200" dirty="0">
                          <a:solidFill>
                            <a:srgbClr val="000000"/>
                          </a:solidFill>
                          <a:latin typeface="+mn-lt"/>
                        </a:rPr>
                        <a:t>Lake Level, Flow Rate</a:t>
                      </a:r>
                      <a:endParaRPr lang="en-GB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906269"/>
                  </a:ext>
                </a:extLst>
              </a:tr>
              <a:tr h="520266">
                <a:tc>
                  <a:txBody>
                    <a:bodyPr/>
                    <a:lstStyle/>
                    <a:p>
                      <a:pPr lvl="0" algn="l"/>
                      <a:r>
                        <a:rPr lang="en-DE" dirty="0">
                          <a:latin typeface="+mn-lt"/>
                        </a:rPr>
                        <a:t>Water Spring</a:t>
                      </a:r>
                      <a:endParaRPr lang="en-GB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GB" sz="1800" b="0" i="0" kern="1200" dirty="0">
                          <a:solidFill>
                            <a:srgbClr val="000000"/>
                          </a:solidFill>
                          <a:latin typeface="+mn-lt"/>
                        </a:rPr>
                        <a:t>Flow Rate</a:t>
                      </a:r>
                      <a:endParaRPr lang="en-GB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7748602"/>
                  </a:ext>
                </a:extLst>
              </a:tr>
              <a:tr h="520266">
                <a:tc>
                  <a:txBody>
                    <a:bodyPr/>
                    <a:lstStyle/>
                    <a:p>
                      <a:pPr lvl="0" algn="l"/>
                      <a:r>
                        <a:rPr lang="en-DE" dirty="0">
                          <a:latin typeface="+mn-lt"/>
                        </a:rPr>
                        <a:t>River</a:t>
                      </a:r>
                      <a:endParaRPr lang="en-GB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GB" sz="1800" b="0" i="0" kern="1200" dirty="0">
                          <a:solidFill>
                            <a:srgbClr val="000000"/>
                          </a:solidFill>
                          <a:latin typeface="+mn-lt"/>
                        </a:rPr>
                        <a:t>Hydrometry</a:t>
                      </a:r>
                      <a:endParaRPr lang="en-GB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950612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AB1F-C182-4172-8A6C-AFF812BD86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Structure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88AB4-D62F-4059-862A-0845156295D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71600" y="2112263"/>
            <a:ext cx="10241280" cy="3959352"/>
          </a:xfrm>
        </p:spPr>
        <p:txBody>
          <a:bodyPr/>
          <a:lstStyle/>
          <a:p>
            <a:pPr lvl="0"/>
            <a:r>
              <a:rPr lang="en-GB" dirty="0"/>
              <a:t>Importing</a:t>
            </a:r>
            <a:r>
              <a:rPr lang="en-DE" dirty="0"/>
              <a:t> the datasets</a:t>
            </a:r>
            <a:endParaRPr lang="en-GB" dirty="0"/>
          </a:p>
          <a:p>
            <a:pPr lvl="0"/>
            <a:r>
              <a:rPr lang="en-GB" dirty="0"/>
              <a:t>EDA </a:t>
            </a:r>
          </a:p>
          <a:p>
            <a:pPr lvl="0"/>
            <a:r>
              <a:rPr lang="en-GB" dirty="0"/>
              <a:t>Pre-processing </a:t>
            </a:r>
            <a:endParaRPr lang="en-DE" dirty="0"/>
          </a:p>
          <a:p>
            <a:pPr lvl="0"/>
            <a:r>
              <a:rPr lang="en-DE" dirty="0"/>
              <a:t>Features selection</a:t>
            </a:r>
            <a:endParaRPr lang="en-GB" dirty="0"/>
          </a:p>
          <a:p>
            <a:pPr lvl="0"/>
            <a:r>
              <a:rPr lang="en-DE" dirty="0"/>
              <a:t>Machine learning models</a:t>
            </a:r>
          </a:p>
          <a:p>
            <a:pPr lvl="0"/>
            <a:r>
              <a:rPr lang="en-DE" dirty="0"/>
              <a:t>Prediction </a:t>
            </a:r>
            <a:endParaRPr lang="en-GB" dirty="0"/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71EE3-B677-4A3C-B7B4-0898C42F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(Feature Engineering)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B8ED1-EB0F-4D5E-8678-20583B80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68741"/>
            <a:ext cx="10241280" cy="3959352"/>
          </a:xfrm>
        </p:spPr>
        <p:txBody>
          <a:bodyPr/>
          <a:lstStyle/>
          <a:p>
            <a:r>
              <a:rPr lang="en-US" dirty="0"/>
              <a:t>Correlation Matrix with Heatmap</a:t>
            </a:r>
          </a:p>
          <a:p>
            <a:r>
              <a:rPr lang="en-US" dirty="0"/>
              <a:t>Handling missing values</a:t>
            </a:r>
          </a:p>
          <a:p>
            <a:r>
              <a:rPr lang="en-US" dirty="0"/>
              <a:t>Handling Outliers</a:t>
            </a:r>
          </a:p>
          <a:p>
            <a:r>
              <a:rPr lang="en-US" dirty="0"/>
              <a:t>Feature Scaling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94764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8E744-6104-4D80-911F-E509D6B261C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GB" dirty="0"/>
              <a:t>Regression   </a:t>
            </a:r>
            <a:endParaRPr lang="en-DE" dirty="0"/>
          </a:p>
          <a:p>
            <a:pPr lvl="0"/>
            <a:r>
              <a:rPr lang="en-GB" dirty="0"/>
              <a:t>Decision Tree</a:t>
            </a:r>
            <a:endParaRPr lang="en-DE" dirty="0"/>
          </a:p>
          <a:p>
            <a:pPr lvl="0"/>
            <a:r>
              <a:rPr lang="en-GB" dirty="0"/>
              <a:t>Extra Trees </a:t>
            </a:r>
          </a:p>
          <a:p>
            <a:pPr lvl="0"/>
            <a:r>
              <a:rPr lang="en-GB" dirty="0"/>
              <a:t>Random Forest</a:t>
            </a:r>
            <a:endParaRPr lang="en-DE" dirty="0"/>
          </a:p>
          <a:p>
            <a:pPr lvl="0"/>
            <a:r>
              <a:rPr lang="en-GB" dirty="0"/>
              <a:t>AdaBoost </a:t>
            </a:r>
            <a:endParaRPr lang="en-DE" dirty="0"/>
          </a:p>
          <a:p>
            <a:pPr lvl="0"/>
            <a:r>
              <a:rPr lang="en-GB" dirty="0" err="1"/>
              <a:t>Skl</a:t>
            </a:r>
            <a:r>
              <a:rPr lang="en-GB" dirty="0"/>
              <a:t> GBM    </a:t>
            </a:r>
          </a:p>
          <a:p>
            <a:pPr lvl="0"/>
            <a:r>
              <a:rPr lang="en-GB" dirty="0"/>
              <a:t>XGBoost </a:t>
            </a:r>
            <a:endParaRPr lang="en-DE" dirty="0"/>
          </a:p>
          <a:p>
            <a:pPr lvl="0"/>
            <a:r>
              <a:rPr lang="en-GB" dirty="0" err="1"/>
              <a:t>LightGBM</a:t>
            </a:r>
            <a:endParaRPr lang="en-DE" dirty="0"/>
          </a:p>
          <a:p>
            <a:pPr lvl="0"/>
            <a:r>
              <a:rPr lang="en-DE" dirty="0"/>
              <a:t>C</a:t>
            </a:r>
            <a:r>
              <a:rPr lang="en-GB" dirty="0" err="1"/>
              <a:t>atBoost</a:t>
            </a:r>
            <a:endParaRPr lang="en-GB" dirty="0"/>
          </a:p>
          <a:p>
            <a:pPr lvl="0"/>
            <a:endParaRPr lang="en-D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2460D84-20E3-4D7A-A2C5-F34928285B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795338"/>
            <a:ext cx="10240963" cy="1235075"/>
          </a:xfrm>
        </p:spPr>
        <p:txBody>
          <a:bodyPr>
            <a:normAutofit/>
          </a:bodyPr>
          <a:lstStyle/>
          <a:p>
            <a:pPr lvl="0"/>
            <a:r>
              <a:rPr lang="en-DE" dirty="0"/>
              <a:t>Machine Learning models </a:t>
            </a:r>
            <a:br>
              <a:rPr lang="en-GB" dirty="0"/>
            </a:b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EC553-7BBE-4ED1-B559-A71F7D5D8C6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033272"/>
            <a:ext cx="9144000" cy="2478024"/>
          </a:xfrm>
        </p:spPr>
        <p:txBody>
          <a:bodyPr/>
          <a:lstStyle/>
          <a:p>
            <a:pPr lvl="0"/>
            <a:r>
              <a:rPr lang="en-GB" dirty="0"/>
              <a:t>Aquifer </a:t>
            </a:r>
            <a:r>
              <a:rPr lang="en-GB" dirty="0" err="1"/>
              <a:t>Auser</a:t>
            </a:r>
            <a:br>
              <a:rPr lang="en-GB" dirty="0"/>
            </a:br>
            <a:endParaRPr lang="en-GB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6F694EF6-A3EC-4D7D-8B2D-49863FDCB5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A82D3C70-E07F-47DC-8456-FA3D32293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" t="1812" r="1417" b="2072"/>
          <a:stretch/>
        </p:blipFill>
        <p:spPr>
          <a:xfrm>
            <a:off x="1572322" y="312234"/>
            <a:ext cx="9244361" cy="59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18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BC85616A-3D97-43B4-A9D8-1AF8E023A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0" t="900" r="968" b="1090"/>
          <a:stretch/>
        </p:blipFill>
        <p:spPr>
          <a:xfrm>
            <a:off x="936702" y="401444"/>
            <a:ext cx="10682869" cy="5452946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104</Words>
  <Application>Microsoft Office PowerPoint</Application>
  <PresentationFormat>Widescreen</PresentationFormat>
  <Paragraphs>45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Avenir Next LT Pro</vt:lpstr>
      <vt:lpstr>GradientRiseVTI</vt:lpstr>
      <vt:lpstr>Acea Smart Water Analytics</vt:lpstr>
      <vt:lpstr>OBJECTIVE</vt:lpstr>
      <vt:lpstr>Predicting waterbody depth and flow rate </vt:lpstr>
      <vt:lpstr>Structure </vt:lpstr>
      <vt:lpstr>Pre-processing (Feature Engineering)</vt:lpstr>
      <vt:lpstr>Machine Learning models  </vt:lpstr>
      <vt:lpstr>Aquifer Auser </vt:lpstr>
      <vt:lpstr>PowerPoint Presentation</vt:lpstr>
      <vt:lpstr>PowerPoint Presentation</vt:lpstr>
      <vt:lpstr>PowerPoint Presentation</vt:lpstr>
      <vt:lpstr>PowerPoint Presentation</vt:lpstr>
      <vt:lpstr>Bilancino lake </vt:lpstr>
      <vt:lpstr>PowerPoint Presentation</vt:lpstr>
      <vt:lpstr>PowerPoint Presentation</vt:lpstr>
      <vt:lpstr>PowerPoint Presentation</vt:lpstr>
      <vt:lpstr>Waterspring AMIATA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 ??</vt:lpstr>
      <vt:lpstr>Thank YOU 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Acea Smart Water Analytics</dc:title>
  <dc:creator>s9hivena</dc:creator>
  <cp:lastModifiedBy>Muhammad Shahiq</cp:lastModifiedBy>
  <cp:revision>6</cp:revision>
  <dcterms:created xsi:type="dcterms:W3CDTF">2021-12-22T13:51:08Z</dcterms:created>
  <dcterms:modified xsi:type="dcterms:W3CDTF">2021-12-22T16:19:15Z</dcterms:modified>
</cp:coreProperties>
</file>